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81" r:id="rId6"/>
    <p:sldId id="264" r:id="rId7"/>
    <p:sldId id="270" r:id="rId8"/>
    <p:sldId id="266" r:id="rId9"/>
    <p:sldId id="267" r:id="rId10"/>
    <p:sldId id="262" r:id="rId11"/>
    <p:sldId id="268" r:id="rId12"/>
    <p:sldId id="271" r:id="rId13"/>
    <p:sldId id="263" r:id="rId14"/>
    <p:sldId id="274" r:id="rId15"/>
    <p:sldId id="269" r:id="rId16"/>
    <p:sldId id="275" r:id="rId17"/>
    <p:sldId id="285" r:id="rId18"/>
    <p:sldId id="286" r:id="rId19"/>
    <p:sldId id="273" r:id="rId20"/>
    <p:sldId id="288" r:id="rId21"/>
    <p:sldId id="284" r:id="rId22"/>
    <p:sldId id="282" r:id="rId23"/>
    <p:sldId id="283" r:id="rId24"/>
    <p:sldId id="276" r:id="rId25"/>
    <p:sldId id="287" r:id="rId26"/>
    <p:sldId id="278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9F865D-A2F3-4AB8-ADB7-8CE2CCF39258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93305A-8B14-4EF3-9186-4AED17690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239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55850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0945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67530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9267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43473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96079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71950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13457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08584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1980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02670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46571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40048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259983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04973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65722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16763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54810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07901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86311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0495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8025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77598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80849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8115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68823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817530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806185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8828781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555451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018701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857738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20879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553004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740018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674046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3193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2/16/2023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532607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737687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2/16/2023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13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788330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651954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2/16/2023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75046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hyperlink" Target="http://memoriasnaeducacaodesurdos.blogspot.com/2012/09/eventos-importantes-nos-proximos-dias.html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4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4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4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ctrTitle"/>
          </p:nvPr>
        </p:nvSpPr>
        <p:spPr>
          <a:xfrm>
            <a:off x="87625" y="676275"/>
            <a:ext cx="11350000" cy="191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GB" sz="6000" b="1" dirty="0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>Capstone Project - </a:t>
            </a:r>
            <a:r>
              <a:rPr lang="en-US" sz="6000" b="1" dirty="0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>IV</a:t>
            </a:r>
            <a:endParaRPr sz="6000" b="1" dirty="0">
              <a:solidFill>
                <a:srgbClr val="CC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r>
              <a:rPr lang="en-US" sz="28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UNSUPERVISED LEARNING </a:t>
            </a:r>
            <a:endParaRPr sz="28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endParaRPr lang="en-IN" sz="3200" b="1" kern="0" dirty="0">
              <a:solidFill>
                <a:srgbClr val="CC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8225F8-52E0-F1CF-53DD-655797D49441}"/>
              </a:ext>
            </a:extLst>
          </p:cNvPr>
          <p:cNvSpPr txBox="1"/>
          <p:nvPr/>
        </p:nvSpPr>
        <p:spPr>
          <a:xfrm>
            <a:off x="2563905" y="2657475"/>
            <a:ext cx="717398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Topic Modelling on News Articles</a:t>
            </a:r>
          </a:p>
          <a:p>
            <a:pPr algn="ctr"/>
            <a:endParaRPr lang="en-US" sz="36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Submitted By :</a:t>
            </a:r>
          </a:p>
          <a:p>
            <a:pPr algn="ctr"/>
            <a:r>
              <a:rPr lang="en-US" sz="2800" dirty="0" smtClean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Aman Mishra</a:t>
            </a:r>
            <a:endParaRPr lang="en-US" sz="28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5126" y="0"/>
            <a:ext cx="1116874" cy="111687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Feature Engineering </a:t>
            </a:r>
            <a:endParaRPr lang="en-IN" sz="3200" b="1" dirty="0">
              <a:solidFill>
                <a:schemeClr val="bg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CA2CF7-0726-6943-61A5-CC003D624F25}"/>
              </a:ext>
            </a:extLst>
          </p:cNvPr>
          <p:cNvSpPr txBox="1"/>
          <p:nvPr/>
        </p:nvSpPr>
        <p:spPr>
          <a:xfrm>
            <a:off x="58788" y="711433"/>
            <a:ext cx="6118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Irrelevant features in the data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676025-54B6-E7E3-EE59-C221C985031B}"/>
              </a:ext>
            </a:extLst>
          </p:cNvPr>
          <p:cNvSpPr txBox="1"/>
          <p:nvPr/>
        </p:nvSpPr>
        <p:spPr>
          <a:xfrm>
            <a:off x="125738" y="3429000"/>
            <a:ext cx="66391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Is clean data obtained </a:t>
            </a:r>
            <a:r>
              <a:rPr lang="en-US" sz="2000" b="1" dirty="0">
                <a:solidFill>
                  <a:schemeClr val="tx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7BB8AA-B777-711F-3F3F-92DE52DA400E}"/>
              </a:ext>
            </a:extLst>
          </p:cNvPr>
          <p:cNvSpPr txBox="1"/>
          <p:nvPr/>
        </p:nvSpPr>
        <p:spPr>
          <a:xfrm>
            <a:off x="125738" y="1213376"/>
            <a:ext cx="57247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AutoNum type="arabicPeriod"/>
            </a:pPr>
            <a:r>
              <a:rPr lang="en-US" b="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Lower casing</a:t>
            </a:r>
          </a:p>
          <a:p>
            <a:pPr marL="342900" indent="-342900" algn="just">
              <a:buAutoNum type="arabicPeriod"/>
            </a:pPr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Removing url’s</a:t>
            </a:r>
          </a:p>
          <a:p>
            <a:pPr marL="342900" indent="-342900" algn="just">
              <a:buAutoNum type="arabicPeriod"/>
            </a:pPr>
            <a:r>
              <a:rPr lang="en-US" b="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Removing non-words</a:t>
            </a:r>
          </a:p>
          <a:p>
            <a:pPr marL="342900" indent="-342900" algn="just">
              <a:buAutoNum type="arabicPeriod"/>
            </a:pPr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Removing punctuatioins </a:t>
            </a:r>
          </a:p>
          <a:p>
            <a:pPr marL="342900" indent="-342900" algn="just">
              <a:buAutoNum type="arabicPeriod"/>
            </a:pPr>
            <a:r>
              <a:rPr lang="en-US" b="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Removing digits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50C3F4C-386D-FC42-DF0F-1113004FB3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83" t="20271" r="-1" b="38231"/>
          <a:stretch/>
        </p:blipFill>
        <p:spPr>
          <a:xfrm>
            <a:off x="58788" y="4049231"/>
            <a:ext cx="12045228" cy="191786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73F11C2-E589-8101-9CC5-4F5EDBB9DDB4}"/>
              </a:ext>
            </a:extLst>
          </p:cNvPr>
          <p:cNvSpPr/>
          <p:nvPr/>
        </p:nvSpPr>
        <p:spPr>
          <a:xfrm>
            <a:off x="905933" y="4167297"/>
            <a:ext cx="169334" cy="243836"/>
          </a:xfrm>
          <a:prstGeom prst="rect">
            <a:avLst/>
          </a:prstGeom>
          <a:noFill/>
          <a:ln w="1905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4229FE-C1D6-932A-011F-8F5287173BC5}"/>
              </a:ext>
            </a:extLst>
          </p:cNvPr>
          <p:cNvSpPr/>
          <p:nvPr/>
        </p:nvSpPr>
        <p:spPr>
          <a:xfrm>
            <a:off x="4284133" y="4167297"/>
            <a:ext cx="457200" cy="243836"/>
          </a:xfrm>
          <a:prstGeom prst="rect">
            <a:avLst/>
          </a:prstGeom>
          <a:noFill/>
          <a:ln w="1905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654DE4C-2E5C-AC74-5B3E-F96A8EA54042}"/>
              </a:ext>
            </a:extLst>
          </p:cNvPr>
          <p:cNvSpPr/>
          <p:nvPr/>
        </p:nvSpPr>
        <p:spPr>
          <a:xfrm>
            <a:off x="2573867" y="4724400"/>
            <a:ext cx="254000" cy="283761"/>
          </a:xfrm>
          <a:prstGeom prst="rect">
            <a:avLst/>
          </a:prstGeom>
          <a:noFill/>
          <a:ln w="1905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716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0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Removing Stopwoords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1BD1D4-8130-0F7E-8928-7512E45AABF9}"/>
              </a:ext>
            </a:extLst>
          </p:cNvPr>
          <p:cNvSpPr txBox="1"/>
          <p:nvPr/>
        </p:nvSpPr>
        <p:spPr>
          <a:xfrm>
            <a:off x="132459" y="742046"/>
            <a:ext cx="2483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Stopwords 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411E5-96B6-1357-E1BF-966F816B2F98}"/>
              </a:ext>
            </a:extLst>
          </p:cNvPr>
          <p:cNvSpPr txBox="1"/>
          <p:nvPr/>
        </p:nvSpPr>
        <p:spPr>
          <a:xfrm>
            <a:off x="24528" y="4619240"/>
            <a:ext cx="53200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Dataset after removing stopwords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CF1A02-BB18-C76D-6C6F-6466457ACE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600" y="854596"/>
            <a:ext cx="6367806" cy="36637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AC501AC-D7BD-8269-6954-C145A98FD6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653" b="33207"/>
          <a:stretch/>
        </p:blipFill>
        <p:spPr>
          <a:xfrm>
            <a:off x="0" y="5019350"/>
            <a:ext cx="12192000" cy="1456864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480C700-FA58-AE7E-F183-907389DC1ACE}"/>
              </a:ext>
            </a:extLst>
          </p:cNvPr>
          <p:cNvCxnSpPr/>
          <p:nvPr/>
        </p:nvCxnSpPr>
        <p:spPr>
          <a:xfrm>
            <a:off x="1244599" y="1456267"/>
            <a:ext cx="8636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E8F67CC-01D0-84AA-B557-059B10AF088B}"/>
              </a:ext>
            </a:extLst>
          </p:cNvPr>
          <p:cNvCxnSpPr/>
          <p:nvPr/>
        </p:nvCxnSpPr>
        <p:spPr>
          <a:xfrm>
            <a:off x="1244599" y="1159090"/>
            <a:ext cx="0" cy="29717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573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Tokenization</a:t>
            </a:r>
            <a:endParaRPr lang="en-IN" sz="3200" b="1" dirty="0">
              <a:solidFill>
                <a:schemeClr val="bg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9B4780-736D-C769-0318-D64DF2FCD5F6}"/>
              </a:ext>
            </a:extLst>
          </p:cNvPr>
          <p:cNvSpPr txBox="1"/>
          <p:nvPr/>
        </p:nvSpPr>
        <p:spPr>
          <a:xfrm>
            <a:off x="178869" y="4907980"/>
            <a:ext cx="86181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Regular expression is a special character sequence that helps to match or find strings or set of strings using that sequence of pattern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i="1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‘\</a:t>
            </a: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W+’ -&gt; </a:t>
            </a:r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matches any word character (alphanumeric) until any other character is encountered.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i="1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5AABD4-0E79-344F-8B63-71E6928916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47" y="2572542"/>
            <a:ext cx="12117906" cy="20469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C3D2BBB-D12F-6BC4-2CA6-B8A4F78FE960}"/>
              </a:ext>
            </a:extLst>
          </p:cNvPr>
          <p:cNvSpPr txBox="1"/>
          <p:nvPr/>
        </p:nvSpPr>
        <p:spPr>
          <a:xfrm>
            <a:off x="74094" y="857329"/>
            <a:ext cx="67594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Tokenization using Regular Expressions (RegEx)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9E5BE7-906D-6E62-4AD7-4A5CC8304C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477" y="1515525"/>
            <a:ext cx="3837800" cy="942618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AF3B476-AB45-B2B2-AB16-97EE689933C5}"/>
              </a:ext>
            </a:extLst>
          </p:cNvPr>
          <p:cNvCxnSpPr/>
          <p:nvPr/>
        </p:nvCxnSpPr>
        <p:spPr>
          <a:xfrm>
            <a:off x="10548594" y="1986834"/>
            <a:ext cx="0" cy="4713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A13618-5E87-A648-A66B-34435CA92F53}"/>
              </a:ext>
            </a:extLst>
          </p:cNvPr>
          <p:cNvCxnSpPr>
            <a:cxnSpLocks/>
          </p:cNvCxnSpPr>
          <p:nvPr/>
        </p:nvCxnSpPr>
        <p:spPr>
          <a:xfrm>
            <a:off x="10209229" y="1986834"/>
            <a:ext cx="339365" cy="0"/>
          </a:xfrm>
          <a:prstGeom prst="line">
            <a:avLst/>
          </a:prstGeom>
          <a:ln>
            <a:head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F22DE7D4-DDAF-4A3A-C402-09E62C5BC3FA}"/>
              </a:ext>
            </a:extLst>
          </p:cNvPr>
          <p:cNvSpPr/>
          <p:nvPr/>
        </p:nvSpPr>
        <p:spPr>
          <a:xfrm>
            <a:off x="9067014" y="2458143"/>
            <a:ext cx="3087937" cy="216133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D9C3B9E-D235-E4C8-0964-65CF5631D15C}"/>
              </a:ext>
            </a:extLst>
          </p:cNvPr>
          <p:cNvCxnSpPr/>
          <p:nvPr/>
        </p:nvCxnSpPr>
        <p:spPr>
          <a:xfrm>
            <a:off x="4402318" y="1986834"/>
            <a:ext cx="263950" cy="0"/>
          </a:xfrm>
          <a:prstGeom prst="line">
            <a:avLst/>
          </a:prstGeom>
          <a:ln>
            <a:prstDash val="dash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2261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Text Normalization</a:t>
            </a:r>
            <a:endParaRPr lang="en-IN" sz="3200" b="1" dirty="0">
              <a:solidFill>
                <a:schemeClr val="bg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313485-4B1B-B11A-F50A-986E21402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212" y="1036084"/>
            <a:ext cx="7807623" cy="26662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F97E65-A735-FF0A-73C8-F8D6FD7B025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1" t="22002" b="21714"/>
          <a:stretch/>
        </p:blipFill>
        <p:spPr>
          <a:xfrm>
            <a:off x="0" y="4946867"/>
            <a:ext cx="12192000" cy="19567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3DE57E1-C589-8B8D-B3EE-6E9D6F4240A8}"/>
              </a:ext>
            </a:extLst>
          </p:cNvPr>
          <p:cNvSpPr txBox="1"/>
          <p:nvPr/>
        </p:nvSpPr>
        <p:spPr>
          <a:xfrm>
            <a:off x="140082" y="3805695"/>
            <a:ext cx="106424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WordNet Lemmatization technique was used for normalization, since it considers the meaning &amp; context of the words and connects it to root word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A2B3DD-AC79-E3E1-C045-47CBF0F6E9AF}"/>
              </a:ext>
            </a:extLst>
          </p:cNvPr>
          <p:cNvSpPr txBox="1"/>
          <p:nvPr/>
        </p:nvSpPr>
        <p:spPr>
          <a:xfrm>
            <a:off x="140082" y="732710"/>
            <a:ext cx="3508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WordNet Lemmatization 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3301D84-59AC-E59A-6636-C086F0E56DDD}"/>
              </a:ext>
            </a:extLst>
          </p:cNvPr>
          <p:cNvCxnSpPr/>
          <p:nvPr/>
        </p:nvCxnSpPr>
        <p:spPr>
          <a:xfrm>
            <a:off x="6004874" y="932765"/>
            <a:ext cx="0" cy="20005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D13DAC0-3641-944B-3214-22B5D9C00E68}"/>
              </a:ext>
            </a:extLst>
          </p:cNvPr>
          <p:cNvCxnSpPr/>
          <p:nvPr/>
        </p:nvCxnSpPr>
        <p:spPr>
          <a:xfrm>
            <a:off x="5514680" y="932765"/>
            <a:ext cx="4996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D976E73F-50E0-6C9E-077E-96164E090A97}"/>
              </a:ext>
            </a:extLst>
          </p:cNvPr>
          <p:cNvSpPr/>
          <p:nvPr/>
        </p:nvSpPr>
        <p:spPr>
          <a:xfrm>
            <a:off x="4110087" y="1132820"/>
            <a:ext cx="3864989" cy="23695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6C6BDF4-8A8B-1EB1-4385-9DA9C58C2D8D}"/>
              </a:ext>
            </a:extLst>
          </p:cNvPr>
          <p:cNvSpPr txBox="1"/>
          <p:nvPr/>
        </p:nvSpPr>
        <p:spPr>
          <a:xfrm>
            <a:off x="140082" y="4546757"/>
            <a:ext cx="3508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News after normalization </a:t>
            </a:r>
          </a:p>
        </p:txBody>
      </p:sp>
      <p:pic>
        <p:nvPicPr>
          <p:cNvPr id="1026" name="Picture 2" descr="NLP: Tokenization, Stemming, Lemmatization and Part of Speech Tagging | by  Kerem Kargın | MLearning.ai | Medium">
            <a:extLst>
              <a:ext uri="{FF2B5EF4-FFF2-40B4-BE49-F238E27FC236}">
                <a16:creationId xmlns:a16="http://schemas.microsoft.com/office/drawing/2014/main" id="{DCA9301F-2D2D-5CA1-851E-4DD25B07C8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54" t="1853" r="26426" b="18801"/>
          <a:stretch/>
        </p:blipFill>
        <p:spPr bwMode="auto">
          <a:xfrm>
            <a:off x="8974732" y="609600"/>
            <a:ext cx="2445356" cy="3272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43917" y="-15318"/>
            <a:ext cx="948083" cy="948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8641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Parts of Speech (POS) tagging</a:t>
            </a:r>
            <a:endParaRPr lang="en-IN" sz="3200" b="1" dirty="0">
              <a:solidFill>
                <a:schemeClr val="bg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40E6C9-C9CE-7A6E-EE2C-44252D5438ED}"/>
              </a:ext>
            </a:extLst>
          </p:cNvPr>
          <p:cNvSpPr txBox="1"/>
          <p:nvPr/>
        </p:nvSpPr>
        <p:spPr>
          <a:xfrm>
            <a:off x="362063" y="3241674"/>
            <a:ext cx="112520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Words belonging to various parts of speech form a sentence , knowing the parts of speech of words in a sentence is important for understanding the meaning behind a sentence/word.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Parts-of-Speech (POS) tagging is the process of  assigning different labels (Parts of speech ) to a word in a sentence.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Using POS_tagging , we filter the sentence with a specific and relevant Parts of speech ,for better model interpretation.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0B2ED2-D985-27E6-0D51-7903147305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80"/>
          <a:stretch/>
        </p:blipFill>
        <p:spPr>
          <a:xfrm>
            <a:off x="362063" y="1261970"/>
            <a:ext cx="6038737" cy="185055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0F6F37E-63FB-483A-60AB-6C73ED0D73B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516" b="28885"/>
          <a:stretch/>
        </p:blipFill>
        <p:spPr>
          <a:xfrm>
            <a:off x="0" y="5125150"/>
            <a:ext cx="12192000" cy="156484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9D9C05F-FADE-3073-F333-EE31204B1588}"/>
              </a:ext>
            </a:extLst>
          </p:cNvPr>
          <p:cNvSpPr txBox="1"/>
          <p:nvPr/>
        </p:nvSpPr>
        <p:spPr>
          <a:xfrm>
            <a:off x="140082" y="732710"/>
            <a:ext cx="3508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Using Spacy library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7487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 Manipulation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D8C5F9-3102-0225-610C-137C1A6DA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02" y="1399507"/>
            <a:ext cx="9382498" cy="532402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60B4E0-2EED-3426-213A-9196B86D7D3D}"/>
              </a:ext>
            </a:extLst>
          </p:cNvPr>
          <p:cNvSpPr txBox="1"/>
          <p:nvPr/>
        </p:nvSpPr>
        <p:spPr>
          <a:xfrm>
            <a:off x="140082" y="732710"/>
            <a:ext cx="3508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Top words in headlines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676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 Cloud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08B4C6-3101-9121-882B-46E35A9301ED}"/>
              </a:ext>
            </a:extLst>
          </p:cNvPr>
          <p:cNvSpPr txBox="1"/>
          <p:nvPr/>
        </p:nvSpPr>
        <p:spPr>
          <a:xfrm>
            <a:off x="394890" y="1148892"/>
            <a:ext cx="95692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Word Cloud of the final news obtained after feature engineering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4019EC-752A-8E40-9E0C-6092DDCF79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934" y="1762769"/>
            <a:ext cx="7308213" cy="463336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58BB53-820B-9214-A55F-B157EA18DF05}"/>
              </a:ext>
            </a:extLst>
          </p:cNvPr>
          <p:cNvSpPr txBox="1"/>
          <p:nvPr/>
        </p:nvSpPr>
        <p:spPr>
          <a:xfrm>
            <a:off x="8672659" y="1762769"/>
            <a:ext cx="304485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Most prominent words in the news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Market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Government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Country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Company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Good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World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Film etc…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6011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 Cloud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08B4C6-3101-9121-882B-46E35A9301ED}"/>
              </a:ext>
            </a:extLst>
          </p:cNvPr>
          <p:cNvSpPr txBox="1"/>
          <p:nvPr/>
        </p:nvSpPr>
        <p:spPr>
          <a:xfrm>
            <a:off x="164766" y="646977"/>
            <a:ext cx="2050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Business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58BB53-820B-9214-A55F-B157EA18DF05}"/>
              </a:ext>
            </a:extLst>
          </p:cNvPr>
          <p:cNvSpPr txBox="1"/>
          <p:nvPr/>
        </p:nvSpPr>
        <p:spPr>
          <a:xfrm>
            <a:off x="129924" y="3886440"/>
            <a:ext cx="40339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Most prominent words in Business: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Company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Market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Government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Investment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Share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Price  etc…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28F97A-C1C7-4F19-A3D6-81528D467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766" y="1082003"/>
            <a:ext cx="4565967" cy="27695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2D7C6F-EA5E-6B6C-2091-81CDF3382B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4691" y="1112724"/>
            <a:ext cx="4572422" cy="275226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8D940D4-CCDB-A97C-0D81-7656852E6A15}"/>
              </a:ext>
            </a:extLst>
          </p:cNvPr>
          <p:cNvSpPr txBox="1"/>
          <p:nvPr/>
        </p:nvSpPr>
        <p:spPr>
          <a:xfrm>
            <a:off x="6474691" y="629684"/>
            <a:ext cx="2050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Sport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22319C-40F5-8806-3D97-742A60B69C5F}"/>
              </a:ext>
            </a:extLst>
          </p:cNvPr>
          <p:cNvSpPr txBox="1"/>
          <p:nvPr/>
        </p:nvSpPr>
        <p:spPr>
          <a:xfrm>
            <a:off x="6474691" y="3947920"/>
            <a:ext cx="40339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Most prominent words in Sport: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Goal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Victory etc…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4EE69BA-608E-8686-255C-69C1E6495AE3}"/>
              </a:ext>
            </a:extLst>
          </p:cNvPr>
          <p:cNvCxnSpPr/>
          <p:nvPr/>
        </p:nvCxnSpPr>
        <p:spPr>
          <a:xfrm>
            <a:off x="5620871" y="829739"/>
            <a:ext cx="0" cy="591902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5707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 Cloud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A6E5230-CC99-589F-EFF7-0C101303C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180" y="1222423"/>
            <a:ext cx="3436274" cy="20584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207E9A-7A8B-E979-45E4-6EAE8A2E52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0102" y="1152718"/>
            <a:ext cx="3509709" cy="211170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66D289-D8F0-2E7B-FE73-59192DFBB0F9}"/>
              </a:ext>
            </a:extLst>
          </p:cNvPr>
          <p:cNvSpPr txBox="1"/>
          <p:nvPr/>
        </p:nvSpPr>
        <p:spPr>
          <a:xfrm>
            <a:off x="240180" y="661107"/>
            <a:ext cx="2050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C7E3E4-D8FB-B536-D19D-294685E6CD1A}"/>
              </a:ext>
            </a:extLst>
          </p:cNvPr>
          <p:cNvSpPr txBox="1"/>
          <p:nvPr/>
        </p:nvSpPr>
        <p:spPr>
          <a:xfrm>
            <a:off x="4137318" y="661107"/>
            <a:ext cx="25014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Entertainment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9ACB08A-95FA-4830-1439-2B20CB5ABB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73459" y="1136233"/>
            <a:ext cx="3698541" cy="214467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D14DB96-5137-C940-D24E-7E92812AC9A2}"/>
              </a:ext>
            </a:extLst>
          </p:cNvPr>
          <p:cNvSpPr txBox="1"/>
          <p:nvPr/>
        </p:nvSpPr>
        <p:spPr>
          <a:xfrm>
            <a:off x="8173459" y="691762"/>
            <a:ext cx="25014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Politics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3C7F0E-BEC9-9D7A-2E21-4F22DB153F12}"/>
              </a:ext>
            </a:extLst>
          </p:cNvPr>
          <p:cNvSpPr txBox="1"/>
          <p:nvPr/>
        </p:nvSpPr>
        <p:spPr>
          <a:xfrm>
            <a:off x="0" y="3429000"/>
            <a:ext cx="403396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Most prominent words in Tech: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Technology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Phone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Mobile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Computer etc…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FE05A7-7BB8-6BBD-64B0-B8751C0B34FC}"/>
              </a:ext>
            </a:extLst>
          </p:cNvPr>
          <p:cNvSpPr txBox="1"/>
          <p:nvPr/>
        </p:nvSpPr>
        <p:spPr>
          <a:xfrm>
            <a:off x="4101459" y="3325268"/>
            <a:ext cx="441967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Most prominent words in Entertainment: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Award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Music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Show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Movie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Album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Singer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Director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People etc…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6FDA25-0329-359B-AAF2-23B1FE89E02A}"/>
              </a:ext>
            </a:extLst>
          </p:cNvPr>
          <p:cNvSpPr txBox="1"/>
          <p:nvPr/>
        </p:nvSpPr>
        <p:spPr>
          <a:xfrm>
            <a:off x="8158040" y="3424518"/>
            <a:ext cx="403396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Most prominent words in Politics: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Government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Labour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Plan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Party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Issue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Policy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Member etc…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2722211-9611-7948-1139-FD18E7B38C56}"/>
              </a:ext>
            </a:extLst>
          </p:cNvPr>
          <p:cNvCxnSpPr/>
          <p:nvPr/>
        </p:nvCxnSpPr>
        <p:spPr>
          <a:xfrm>
            <a:off x="3886161" y="753211"/>
            <a:ext cx="0" cy="58151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E17A101-1211-B408-CB86-8CDC7B40C362}"/>
              </a:ext>
            </a:extLst>
          </p:cNvPr>
          <p:cNvCxnSpPr/>
          <p:nvPr/>
        </p:nvCxnSpPr>
        <p:spPr>
          <a:xfrm>
            <a:off x="7888941" y="691762"/>
            <a:ext cx="0" cy="587655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76335" y="-1613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7869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 Vectorization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AE9BB7-8B47-1A21-8D19-2DC07046AD44}"/>
              </a:ext>
            </a:extLst>
          </p:cNvPr>
          <p:cNvSpPr txBox="1"/>
          <p:nvPr/>
        </p:nvSpPr>
        <p:spPr>
          <a:xfrm>
            <a:off x="66338" y="785902"/>
            <a:ext cx="73922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Term Frequency-Inverse Document Frequency (TF-IDF)</a:t>
            </a:r>
          </a:p>
        </p:txBody>
      </p:sp>
      <p:pic>
        <p:nvPicPr>
          <p:cNvPr id="1026" name="Picture 2" descr="tf-idf| NLP">
            <a:extLst>
              <a:ext uri="{FF2B5EF4-FFF2-40B4-BE49-F238E27FC236}">
                <a16:creationId xmlns:a16="http://schemas.microsoft.com/office/drawing/2014/main" id="{2B79654D-BB89-8B52-4387-241B008F82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41"/>
          <a:stretch/>
        </p:blipFill>
        <p:spPr bwMode="auto">
          <a:xfrm>
            <a:off x="7110025" y="1088803"/>
            <a:ext cx="4856565" cy="2685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CD5CD3F-51C2-51CE-82C7-986FAF86930E}"/>
              </a:ext>
            </a:extLst>
          </p:cNvPr>
          <p:cNvSpPr txBox="1"/>
          <p:nvPr/>
        </p:nvSpPr>
        <p:spPr>
          <a:xfrm>
            <a:off x="134471" y="1398494"/>
            <a:ext cx="710901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TF-IDF counts the occurrence of each word in a document &amp; weights the importance of each word and calculates a score for that document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It calculates how importance a word is to a document in a document corpus.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Term Frequency (TF) – </a:t>
            </a:r>
          </a:p>
          <a:p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   Calculates frequency of word within a document.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Inverse Document Frequency (IDF) –</a:t>
            </a:r>
          </a:p>
          <a:p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   Calculates frequency of word across the documents.</a:t>
            </a:r>
          </a:p>
          <a:p>
            <a:pPr lvl="1"/>
            <a:endParaRPr lang="en-US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028" name="Picture 4" descr="A Friendly Guide to NLP: TF-IDF With Python Example | by Eugenia Anello |  Better Programming">
            <a:extLst>
              <a:ext uri="{FF2B5EF4-FFF2-40B4-BE49-F238E27FC236}">
                <a16:creationId xmlns:a16="http://schemas.microsoft.com/office/drawing/2014/main" id="{6B2832EA-7E87-CFF8-27AD-999702AC51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197" y="3980775"/>
            <a:ext cx="5101704" cy="271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2C68045-41DA-A2EB-CD59-8655598EFED4}"/>
              </a:ext>
            </a:extLst>
          </p:cNvPr>
          <p:cNvSpPr txBox="1"/>
          <p:nvPr/>
        </p:nvSpPr>
        <p:spPr>
          <a:xfrm>
            <a:off x="5798686" y="4461542"/>
            <a:ext cx="59181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TF-IDF technique is used because CountVectorizer or other techniques only counts how many times a word appears in a document.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Tf-IDF takes into account not only how many times a word appears in a document but also how important the word is to the whole document.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003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>
                <a:solidFill>
                  <a:srgbClr val="CC0000"/>
                </a:solidFill>
                <a:latin typeface="Montserrat"/>
                <a:cs typeface="Times New Roman" panose="02020603050405020304" pitchFamily="18" charset="0"/>
                <a:sym typeface="Montserrat"/>
              </a:rPr>
              <a:t>Contents</a:t>
            </a:r>
            <a:endParaRPr lang="en-IN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D4643D-9BB3-E6D1-50D1-D80F39131DB2}"/>
              </a:ext>
            </a:extLst>
          </p:cNvPr>
          <p:cNvSpPr txBox="1"/>
          <p:nvPr/>
        </p:nvSpPr>
        <p:spPr>
          <a:xfrm>
            <a:off x="206548" y="860612"/>
            <a:ext cx="841391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Overview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Data Understanding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Data Wrangling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Exploratory Data Analysis (EDA)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Feature Engineering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Model Implementation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Model Comparison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Model Validation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Summary &amp; Conclusions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F771B0-57D5-5005-A899-AF7B541B0E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xmlns="" r:id="rId4"/>
              </a:ext>
            </a:extLst>
          </a:blip>
          <a:stretch>
            <a:fillRect/>
          </a:stretch>
        </p:blipFill>
        <p:spPr>
          <a:xfrm>
            <a:off x="6782336" y="1107752"/>
            <a:ext cx="4087506" cy="43927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6806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Implementation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AE9BB7-8B47-1A21-8D19-2DC07046AD44}"/>
              </a:ext>
            </a:extLst>
          </p:cNvPr>
          <p:cNvSpPr txBox="1"/>
          <p:nvPr/>
        </p:nvSpPr>
        <p:spPr>
          <a:xfrm>
            <a:off x="93232" y="723149"/>
            <a:ext cx="55062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Latent Dirichlet Allocation (LDA)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877ACA-8685-06CF-DE05-0DFD5737B4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43000"/>
                    </a14:imgEffect>
                  </a14:imgLayer>
                </a14:imgProps>
              </a:ext>
            </a:extLst>
          </a:blip>
          <a:srcRect l="813" t="9563"/>
          <a:stretch/>
        </p:blipFill>
        <p:spPr>
          <a:xfrm>
            <a:off x="0" y="1236808"/>
            <a:ext cx="9206550" cy="529985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954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Implementation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AE9BB7-8B47-1A21-8D19-2DC07046AD44}"/>
              </a:ext>
            </a:extLst>
          </p:cNvPr>
          <p:cNvSpPr txBox="1"/>
          <p:nvPr/>
        </p:nvSpPr>
        <p:spPr>
          <a:xfrm>
            <a:off x="93233" y="723149"/>
            <a:ext cx="25513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LDA Summary 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DB04CD-E98E-87DC-AC64-DAF126F3714B}"/>
              </a:ext>
            </a:extLst>
          </p:cNvPr>
          <p:cNvSpPr txBox="1"/>
          <p:nvPr/>
        </p:nvSpPr>
        <p:spPr>
          <a:xfrm>
            <a:off x="212355" y="1236808"/>
            <a:ext cx="1125206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LDA is a satistical generative model, which builds a probability of  topic per document model &amp; probability of  words per topic model, know as Dirichlet Distribution.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How it works</a:t>
            </a:r>
            <a:r>
              <a:rPr lang="en-US" i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?</a:t>
            </a:r>
          </a:p>
          <a:p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</a:t>
            </a: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1. Assuming a particular number of topics ,present in the document .</a:t>
            </a:r>
          </a:p>
          <a:p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2. </a:t>
            </a:r>
            <a:r>
              <a:rPr lang="en-US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Randomly </a:t>
            </a: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assign each of the words in the document to one of these topics.</a:t>
            </a:r>
          </a:p>
          <a:p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3. Go through each word and assigned topic in each document :</a:t>
            </a:r>
          </a:p>
          <a:p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   -  How often does the topic occur in the document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?</a:t>
            </a:r>
          </a:p>
          <a:p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   -  How often does the word appear in that tiopic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?</a:t>
            </a: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 the dataset given, LDA corectly describes most of the topics we predicted :</a:t>
            </a:r>
          </a:p>
          <a:p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1.  Business </a:t>
            </a:r>
          </a:p>
          <a:p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2.  Sports</a:t>
            </a:r>
          </a:p>
          <a:p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3.  Politics</a:t>
            </a:r>
          </a:p>
          <a:p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4.  Technology</a:t>
            </a:r>
          </a:p>
          <a:p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5. Entertainment  </a:t>
            </a:r>
          </a:p>
          <a:p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687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Implementation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AE9BB7-8B47-1A21-8D19-2DC07046AD44}"/>
              </a:ext>
            </a:extLst>
          </p:cNvPr>
          <p:cNvSpPr txBox="1"/>
          <p:nvPr/>
        </p:nvSpPr>
        <p:spPr>
          <a:xfrm>
            <a:off x="0" y="564509"/>
            <a:ext cx="55062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Latent Semantic Analysis (LSA)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A26809-CCB0-F3BF-46A8-21ADDFC45E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041" y="1903153"/>
            <a:ext cx="5444623" cy="28183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1D686D-EFDB-9E14-697E-7629837B8E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1337" y="1347454"/>
            <a:ext cx="4519052" cy="35588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93CA49C-98FF-5CAE-CE1C-E7E4F6EA6AEF}"/>
              </a:ext>
            </a:extLst>
          </p:cNvPr>
          <p:cNvSpPr txBox="1"/>
          <p:nvPr/>
        </p:nvSpPr>
        <p:spPr>
          <a:xfrm>
            <a:off x="406996" y="1529128"/>
            <a:ext cx="25513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Silhoutte Score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92AC2B-49C7-6BCB-694B-DC3783ADFE0E}"/>
              </a:ext>
            </a:extLst>
          </p:cNvPr>
          <p:cNvSpPr txBox="1"/>
          <p:nvPr/>
        </p:nvSpPr>
        <p:spPr>
          <a:xfrm>
            <a:off x="6619539" y="863580"/>
            <a:ext cx="25513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TSNE pplot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3386C7-FCE7-3093-94C0-1DAC6AC3B56B}"/>
              </a:ext>
            </a:extLst>
          </p:cNvPr>
          <p:cNvSpPr txBox="1"/>
          <p:nvPr/>
        </p:nvSpPr>
        <p:spPr>
          <a:xfrm>
            <a:off x="236042" y="4787153"/>
            <a:ext cx="54446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Silhouette score is quite low , which indicates that either the clusters are not linearly separable or there is a considerable amount of overlap among them.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D8FD8A-D05B-01E8-EED1-63298124EB90}"/>
              </a:ext>
            </a:extLst>
          </p:cNvPr>
          <p:cNvSpPr txBox="1"/>
          <p:nvPr/>
        </p:nvSpPr>
        <p:spPr>
          <a:xfrm>
            <a:off x="6376866" y="4990066"/>
            <a:ext cx="54446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Tech related news articles are wide spread , whereas other news articles are clustered nicely.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While LSA has done a good job of segregating news articles into different topics. Some of the clusters are still overlapping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2D879F-0286-35EB-83AE-ED8C9A6D4908}"/>
              </a:ext>
            </a:extLst>
          </p:cNvPr>
          <p:cNvCxnSpPr/>
          <p:nvPr/>
        </p:nvCxnSpPr>
        <p:spPr>
          <a:xfrm>
            <a:off x="6158753" y="863580"/>
            <a:ext cx="0" cy="55192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A37A25-77D3-597E-5895-BB53408AAAD8}"/>
              </a:ext>
            </a:extLst>
          </p:cNvPr>
          <p:cNvSpPr txBox="1"/>
          <p:nvPr/>
        </p:nvSpPr>
        <p:spPr>
          <a:xfrm>
            <a:off x="236041" y="1046818"/>
            <a:ext cx="3636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1. Using Count-Vectorizer </a:t>
            </a: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8287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1332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Implementation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AE9BB7-8B47-1A21-8D19-2DC07046AD44}"/>
              </a:ext>
            </a:extLst>
          </p:cNvPr>
          <p:cNvSpPr txBox="1"/>
          <p:nvPr/>
        </p:nvSpPr>
        <p:spPr>
          <a:xfrm>
            <a:off x="0" y="764558"/>
            <a:ext cx="55062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Latent Semantic Analysis (LSA)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B93263-908A-C6FE-698C-519217ED6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588" y="1913657"/>
            <a:ext cx="6526329" cy="1806696"/>
          </a:xfrm>
          <a:prstGeom prst="rect">
            <a:avLst/>
          </a:prstGeom>
          <a:ln w="19050">
            <a:solidFill>
              <a:schemeClr val="accent5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52BE099-E7E9-8519-04F2-806EFB0E15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629"/>
          <a:stretch/>
        </p:blipFill>
        <p:spPr>
          <a:xfrm>
            <a:off x="4960499" y="4679538"/>
            <a:ext cx="6949396" cy="1739191"/>
          </a:xfrm>
          <a:prstGeom prst="rect">
            <a:avLst/>
          </a:prstGeom>
          <a:ln w="19050">
            <a:solidFill>
              <a:schemeClr val="accent5">
                <a:lumMod val="75000"/>
              </a:schemeClr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E93FFCD-2FF0-7B14-BEEE-C35A60D7406D}"/>
              </a:ext>
            </a:extLst>
          </p:cNvPr>
          <p:cNvSpPr txBox="1"/>
          <p:nvPr/>
        </p:nvSpPr>
        <p:spPr>
          <a:xfrm>
            <a:off x="74676" y="1352990"/>
            <a:ext cx="3636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1. Using Count-Vectorizer </a:t>
            </a: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82A3FE-548B-5250-D7AA-0326CAFD657B}"/>
              </a:ext>
            </a:extLst>
          </p:cNvPr>
          <p:cNvSpPr txBox="1"/>
          <p:nvPr/>
        </p:nvSpPr>
        <p:spPr>
          <a:xfrm>
            <a:off x="4799112" y="4076545"/>
            <a:ext cx="3636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2. Using TF-IDF Vectorization </a:t>
            </a:r>
            <a:endParaRPr lang="en-US" sz="20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A86122-05B7-E402-11A0-7E20F0349EAD}"/>
              </a:ext>
            </a:extLst>
          </p:cNvPr>
          <p:cNvSpPr txBox="1"/>
          <p:nvPr/>
        </p:nvSpPr>
        <p:spPr>
          <a:xfrm>
            <a:off x="7180730" y="1490407"/>
            <a:ext cx="460669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Due to cluster overlapping, distribution is not precise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Topics are focused only on particular words , which are repeated frequently.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Only Topic 1, 2, 4 are identifiable as Entertainment, Tech, Politics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Topics Sport and Business are not identified correctly.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A98F17-594A-215A-9E57-E7966A5D8A53}"/>
              </a:ext>
            </a:extLst>
          </p:cNvPr>
          <p:cNvSpPr txBox="1"/>
          <p:nvPr/>
        </p:nvSpPr>
        <p:spPr>
          <a:xfrm>
            <a:off x="0" y="4212348"/>
            <a:ext cx="479911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Same result as Count Vectorizer only 3 of 5 topics are identified correctly.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Topic 1: Politics , Topics 2: Entertainment , Topic 4: Tech.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Sports and Business topics are identified incorrectly.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Only difference is that distribution of words in TF-IDF is better than Countvectorizer</a:t>
            </a:r>
          </a:p>
          <a:p>
            <a:endParaRPr lang="en-US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A67B1D-35DF-3C22-B2FC-C4C2B00BDD6E}"/>
              </a:ext>
            </a:extLst>
          </p:cNvPr>
          <p:cNvCxnSpPr>
            <a:cxnSpLocks/>
          </p:cNvCxnSpPr>
          <p:nvPr/>
        </p:nvCxnSpPr>
        <p:spPr>
          <a:xfrm>
            <a:off x="6749635" y="2549471"/>
            <a:ext cx="35937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CFEAD8F-3804-3F47-9DFC-2BE91D95294E}"/>
              </a:ext>
            </a:extLst>
          </p:cNvPr>
          <p:cNvCxnSpPr>
            <a:cxnSpLocks/>
          </p:cNvCxnSpPr>
          <p:nvPr/>
        </p:nvCxnSpPr>
        <p:spPr>
          <a:xfrm flipH="1">
            <a:off x="4518213" y="5283705"/>
            <a:ext cx="35858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839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Comparison Summary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BDEF87-2C6C-4A8D-C8F7-0B631A789F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23879"/>
            <a:ext cx="9213378" cy="52963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BC1D73-DEB5-9236-58FC-F2D61728ED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7296" y="727035"/>
            <a:ext cx="2981067" cy="4968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051A351-219A-16DB-68E0-A562A7CEBE94}"/>
              </a:ext>
            </a:extLst>
          </p:cNvPr>
          <p:cNvSpPr txBox="1"/>
          <p:nvPr/>
        </p:nvSpPr>
        <p:spPr>
          <a:xfrm>
            <a:off x="1" y="764558"/>
            <a:ext cx="3799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(LDA) using gensim library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9978204-9462-DAA5-D0DA-B34D198F5C8C}"/>
              </a:ext>
            </a:extLst>
          </p:cNvPr>
          <p:cNvCxnSpPr/>
          <p:nvPr/>
        </p:nvCxnSpPr>
        <p:spPr>
          <a:xfrm>
            <a:off x="3704735" y="997390"/>
            <a:ext cx="42420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1553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8777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0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Comparison Summary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51A351-219A-16DB-68E0-A562A7CEBE94}"/>
              </a:ext>
            </a:extLst>
          </p:cNvPr>
          <p:cNvSpPr txBox="1"/>
          <p:nvPr/>
        </p:nvSpPr>
        <p:spPr>
          <a:xfrm>
            <a:off x="1" y="764558"/>
            <a:ext cx="3799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(LDA) using gensim library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CAA6D00-9868-F0A7-0AD4-6A21DBFA0B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818" b="5042"/>
          <a:stretch/>
        </p:blipFill>
        <p:spPr>
          <a:xfrm>
            <a:off x="257742" y="5228652"/>
            <a:ext cx="10242168" cy="1629348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6522D08-ADE9-D343-6721-33A16ACD4A7C}"/>
              </a:ext>
            </a:extLst>
          </p:cNvPr>
          <p:cNvSpPr txBox="1"/>
          <p:nvPr/>
        </p:nvSpPr>
        <p:spPr>
          <a:xfrm>
            <a:off x="392212" y="1371600"/>
            <a:ext cx="69588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Gensim library ?</a:t>
            </a:r>
          </a:p>
          <a:p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A library used in unsupervised topic modelling and NLP to extract semantic topics from the documents.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It creates a unique id for each word in the document , which is used as an input to LDA model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1175D92-13AB-203D-4C4B-F0CEF8563F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86655"/>
          <a:stretch/>
        </p:blipFill>
        <p:spPr>
          <a:xfrm>
            <a:off x="29220" y="2996604"/>
            <a:ext cx="7570528" cy="699955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D74BF07-FD2E-8A0D-F33B-791987E5E4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2554" y="679362"/>
            <a:ext cx="4065658" cy="4464093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71110D3-B4D8-F387-435D-F177EE41CE24}"/>
              </a:ext>
            </a:extLst>
          </p:cNvPr>
          <p:cNvCxnSpPr>
            <a:cxnSpLocks/>
          </p:cNvCxnSpPr>
          <p:nvPr/>
        </p:nvCxnSpPr>
        <p:spPr>
          <a:xfrm>
            <a:off x="4715435" y="2635624"/>
            <a:ext cx="0" cy="2757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484F29C-C0CC-782B-C5D9-7879B71799C2}"/>
              </a:ext>
            </a:extLst>
          </p:cNvPr>
          <p:cNvCxnSpPr>
            <a:stCxn id="9" idx="3"/>
          </p:cNvCxnSpPr>
          <p:nvPr/>
        </p:nvCxnSpPr>
        <p:spPr>
          <a:xfrm flipV="1">
            <a:off x="7599748" y="3343835"/>
            <a:ext cx="360911" cy="27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554F4BC-60DD-24EB-865A-5908DC4220F7}"/>
              </a:ext>
            </a:extLst>
          </p:cNvPr>
          <p:cNvSpPr txBox="1"/>
          <p:nvPr/>
        </p:nvSpPr>
        <p:spPr>
          <a:xfrm>
            <a:off x="484093" y="3894085"/>
            <a:ext cx="64366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After implentation of algorithm, we get 5 different topics , where each topic is a combination of keywords and each keyword contributes a certain weightage to the topic, which reflect how important a keyword is to the topic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25FCFE5-B5DB-16A6-EFCB-6030B8E3A198}"/>
              </a:ext>
            </a:extLst>
          </p:cNvPr>
          <p:cNvCxnSpPr>
            <a:cxnSpLocks/>
          </p:cNvCxnSpPr>
          <p:nvPr/>
        </p:nvCxnSpPr>
        <p:spPr>
          <a:xfrm>
            <a:off x="5701553" y="4957482"/>
            <a:ext cx="0" cy="27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6547" y="1"/>
            <a:ext cx="679362" cy="679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40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FA47BE-54E7-9086-E206-C69FE8173A3B}"/>
              </a:ext>
            </a:extLst>
          </p:cNvPr>
          <p:cNvSpPr txBox="1"/>
          <p:nvPr/>
        </p:nvSpPr>
        <p:spPr>
          <a:xfrm>
            <a:off x="120302" y="789871"/>
            <a:ext cx="1122381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Overall 3 different algorithms were used for topic modelling on news articles.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dirty="0"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LDA provided considerable result , with distinct topics as expected.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dirty="0"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LSA with TF-IDF &amp; CountVectorizer did not produce good result with predicting only 3 of 5 topics correctly.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dirty="0"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LDA using gensim library provided the best result with a considerable coherence score of 0.52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dirty="0"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Topics represented in LDA were adjacent, with hidden topics and relationship between words and documents were found with multiple probability distribution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869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0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Overview</a:t>
            </a:r>
            <a:endParaRPr lang="en-IN" sz="3200" b="1" dirty="0">
              <a:solidFill>
                <a:schemeClr val="bg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DB2392-7F9C-C5C6-D8F3-5E430E9DFAFF}"/>
              </a:ext>
            </a:extLst>
          </p:cNvPr>
          <p:cNvSpPr txBox="1"/>
          <p:nvPr/>
        </p:nvSpPr>
        <p:spPr>
          <a:xfrm>
            <a:off x="69467" y="783969"/>
            <a:ext cx="5936886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What is Topic Modelling </a:t>
            </a:r>
            <a:r>
              <a:rPr lang="en-US" sz="2000" b="1" dirty="0">
                <a:solidFill>
                  <a:schemeClr val="tx1">
                    <a:lumMod val="75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?</a:t>
            </a:r>
          </a:p>
          <a:p>
            <a:pPr algn="just"/>
            <a:endParaRPr lang="en-US" b="1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Topic – A collection of dominant keywords that are typical representatives. </a:t>
            </a:r>
          </a:p>
          <a:p>
            <a:pPr algn="just"/>
            <a:endParaRPr lang="en-US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i.e. Just by looking at the keywords , we can identify what the topic is all about.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Dataset :</a:t>
            </a:r>
          </a:p>
          <a:p>
            <a:pPr algn="just"/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 BBC news articles dataset with over 2200 files is presented , which contains text documents with hidden topics /themes .</a:t>
            </a:r>
          </a:p>
          <a:p>
            <a:pPr algn="just"/>
            <a:endParaRPr lang="en-US" dirty="0"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The goal is to identify the topics such as ‘Business, Politics, Technology, Sports, Entertainment ‘ from each major segment in the news articles</a:t>
            </a:r>
          </a:p>
          <a:p>
            <a:pPr algn="just"/>
            <a:endParaRPr lang="en-US" dirty="0"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Clustering Algorithms are to be used for carrying out the task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62158374-3B71-E6FD-2868-66446FEF5B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"/>
          <a:stretch/>
        </p:blipFill>
        <p:spPr bwMode="auto">
          <a:xfrm>
            <a:off x="5943601" y="1763523"/>
            <a:ext cx="6248400" cy="336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286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Data</a:t>
            </a:r>
            <a:r>
              <a:rPr lang="en-IN" sz="3200" b="1" dirty="0">
                <a:solidFill>
                  <a:schemeClr val="tx1"/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Understanding</a:t>
            </a:r>
            <a:endParaRPr lang="en-IN" sz="3200" b="1" dirty="0">
              <a:solidFill>
                <a:schemeClr val="bg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72B0F8-A1D0-11B0-DD73-5F6F9D2573A5}"/>
              </a:ext>
            </a:extLst>
          </p:cNvPr>
          <p:cNvSpPr txBox="1"/>
          <p:nvPr/>
        </p:nvSpPr>
        <p:spPr>
          <a:xfrm>
            <a:off x="559572" y="887506"/>
            <a:ext cx="61191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ambria" panose="02040503050406030204" pitchFamily="18" charset="0"/>
              <a:buChar char="⨳"/>
            </a:pPr>
            <a:r>
              <a:rPr lang="en-US" sz="2000" b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Features mentioned in the dataset :</a:t>
            </a:r>
          </a:p>
          <a:p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	</a:t>
            </a:r>
            <a:endParaRPr lang="en-US" b="0" dirty="0"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News_text :</a:t>
            </a:r>
            <a:r>
              <a:rPr lang="en-US" sz="1500" b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  News articles with mutiple documents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Type : </a:t>
            </a:r>
            <a:r>
              <a:rPr lang="en-US" sz="15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5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topics/ themes of news articles</a:t>
            </a:r>
            <a:endParaRPr lang="en-US" sz="1500" dirty="0"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A3108A-153C-E5EB-E692-84D8551CA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6980" y="4849906"/>
            <a:ext cx="1975020" cy="20080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CF83FD-463F-1796-0786-F74996925D69}"/>
              </a:ext>
            </a:extLst>
          </p:cNvPr>
          <p:cNvSpPr txBox="1"/>
          <p:nvPr/>
        </p:nvSpPr>
        <p:spPr>
          <a:xfrm>
            <a:off x="823310" y="1210235"/>
            <a:ext cx="106411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The dataset contains following informations w.r.t news articles which will help in further processing of data </a:t>
            </a:r>
            <a:endParaRPr lang="en-US" b="0" dirty="0"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4DBB77-6B7D-9E69-FC5C-DB0D8CE029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206" y="2457201"/>
            <a:ext cx="3783658" cy="16075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ED0F5E-2605-EEB2-43C9-C2B5E2CF12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5115" y="2457201"/>
            <a:ext cx="3701976" cy="12511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3812ED3-C819-4F87-C1EC-2F0F69979AF5}"/>
              </a:ext>
            </a:extLst>
          </p:cNvPr>
          <p:cNvSpPr txBox="1"/>
          <p:nvPr/>
        </p:nvSpPr>
        <p:spPr>
          <a:xfrm>
            <a:off x="6860574" y="1951640"/>
            <a:ext cx="3160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ambria" panose="02040503050406030204" pitchFamily="18" charset="0"/>
              <a:buChar char="⨳"/>
            </a:pPr>
            <a:r>
              <a:rPr lang="en-US" sz="2000" b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Duplicate values :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CE877F6-7F03-C2D5-B9D4-31E54E2DD0EB}"/>
              </a:ext>
            </a:extLst>
          </p:cNvPr>
          <p:cNvCxnSpPr/>
          <p:nvPr/>
        </p:nvCxnSpPr>
        <p:spPr>
          <a:xfrm>
            <a:off x="5938887" y="1951640"/>
            <a:ext cx="0" cy="253551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55E88CD-2C50-1DC8-D4D2-C13F71D84E68}"/>
              </a:ext>
            </a:extLst>
          </p:cNvPr>
          <p:cNvSpPr txBox="1"/>
          <p:nvPr/>
        </p:nvSpPr>
        <p:spPr>
          <a:xfrm>
            <a:off x="373627" y="4734751"/>
            <a:ext cx="8026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Dataset contains 2225 columns with zero null values.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Dataset contains 98 duplicate rows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646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Data</a:t>
            </a:r>
            <a:r>
              <a:rPr lang="en-IN" sz="3200" b="1" dirty="0">
                <a:solidFill>
                  <a:schemeClr val="tx1"/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Wrangling</a:t>
            </a:r>
            <a:endParaRPr lang="en-IN" sz="3200" b="1" dirty="0">
              <a:solidFill>
                <a:schemeClr val="bg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CF83FD-463F-1796-0786-F74996925D69}"/>
              </a:ext>
            </a:extLst>
          </p:cNvPr>
          <p:cNvSpPr txBox="1"/>
          <p:nvPr/>
        </p:nvSpPr>
        <p:spPr>
          <a:xfrm>
            <a:off x="504826" y="4190055"/>
            <a:ext cx="8026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Length of each article /document  and word count of document is calculated </a:t>
            </a:r>
            <a:endParaRPr lang="en-US" b="0" i="1" dirty="0"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812ED3-C819-4F87-C1EC-2F0F69979AF5}"/>
              </a:ext>
            </a:extLst>
          </p:cNvPr>
          <p:cNvSpPr txBox="1"/>
          <p:nvPr/>
        </p:nvSpPr>
        <p:spPr>
          <a:xfrm>
            <a:off x="337226" y="810125"/>
            <a:ext cx="3160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Data Overview: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E8739E6-ED21-352D-074C-687FCF42E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26" y="1391217"/>
            <a:ext cx="7519668" cy="253488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983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EDA</a:t>
            </a:r>
            <a:endParaRPr lang="en-IN" sz="3200" b="1" dirty="0">
              <a:solidFill>
                <a:schemeClr val="bg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AE08BE2-0E8F-EAA7-2096-2D3B9092661B}"/>
              </a:ext>
            </a:extLst>
          </p:cNvPr>
          <p:cNvSpPr txBox="1"/>
          <p:nvPr/>
        </p:nvSpPr>
        <p:spPr>
          <a:xfrm>
            <a:off x="218791" y="726170"/>
            <a:ext cx="70115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Does topic distribution affect model performance </a:t>
            </a:r>
            <a:r>
              <a:rPr lang="en-US" sz="2000" b="1" dirty="0">
                <a:solidFill>
                  <a:schemeClr val="tx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3FE50E-96A9-3719-BEA3-FD06B3501A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55"/>
          <a:stretch/>
        </p:blipFill>
        <p:spPr>
          <a:xfrm>
            <a:off x="107317" y="1242851"/>
            <a:ext cx="5624891" cy="541305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6C32C22-622B-1317-9BBE-B06C6B2D812B}"/>
              </a:ext>
            </a:extLst>
          </p:cNvPr>
          <p:cNvSpPr txBox="1"/>
          <p:nvPr/>
        </p:nvSpPr>
        <p:spPr>
          <a:xfrm>
            <a:off x="5973452" y="2656716"/>
            <a:ext cx="48684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Sports and Business themes accumultes the majority portion of the news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i="1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Followed by Politics , Tech &amp; Entertainment.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i="1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This can also indicate that some of the algorithm may be more biased towards the one of the topics containing majority of texts.</a:t>
            </a:r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033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EDA</a:t>
            </a:r>
            <a:endParaRPr lang="en-IN" sz="3200" b="1" dirty="0">
              <a:solidFill>
                <a:schemeClr val="bg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22D79D-727B-F99D-97E0-8210D0BC260A}"/>
              </a:ext>
            </a:extLst>
          </p:cNvPr>
          <p:cNvSpPr txBox="1"/>
          <p:nvPr/>
        </p:nvSpPr>
        <p:spPr>
          <a:xfrm>
            <a:off x="258354" y="712289"/>
            <a:ext cx="3272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Length of news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F6A3D20-C05C-08CA-A1A5-DE2B8C99047E}"/>
              </a:ext>
            </a:extLst>
          </p:cNvPr>
          <p:cNvSpPr txBox="1"/>
          <p:nvPr/>
        </p:nvSpPr>
        <p:spPr>
          <a:xfrm>
            <a:off x="5862919" y="712773"/>
            <a:ext cx="496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Word_count of news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35C355A-3F25-D2F9-A59F-F0A79799621A}"/>
              </a:ext>
            </a:extLst>
          </p:cNvPr>
          <p:cNvCxnSpPr>
            <a:cxnSpLocks/>
          </p:cNvCxnSpPr>
          <p:nvPr/>
        </p:nvCxnSpPr>
        <p:spPr>
          <a:xfrm>
            <a:off x="5504330" y="775042"/>
            <a:ext cx="0" cy="41914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E0461FB6-4980-DEB4-9471-A667C45C7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085" y="1184310"/>
            <a:ext cx="5203596" cy="377222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3DFC290-A18B-668B-7EC8-B41317C4CE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3630" y="1239944"/>
            <a:ext cx="5278851" cy="372650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59190D1-D00F-AC77-B16E-7301FFD220FA}"/>
              </a:ext>
            </a:extLst>
          </p:cNvPr>
          <p:cNvSpPr txBox="1"/>
          <p:nvPr/>
        </p:nvSpPr>
        <p:spPr>
          <a:xfrm>
            <a:off x="258354" y="5363851"/>
            <a:ext cx="86820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Length of news for the topic ‘Tech’ is maximum about 3000 followed by ‘Politics’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Same is the result for word_count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Length or word_count dosen’t signify more bias towards these topics , as they don’t accumulate the majority of the articles.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86232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366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EDA</a:t>
            </a:r>
            <a:endParaRPr lang="en-IN" sz="3200" b="1" dirty="0">
              <a:solidFill>
                <a:schemeClr val="bg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22D79D-727B-F99D-97E0-8210D0BC260A}"/>
              </a:ext>
            </a:extLst>
          </p:cNvPr>
          <p:cNvSpPr txBox="1"/>
          <p:nvPr/>
        </p:nvSpPr>
        <p:spPr>
          <a:xfrm>
            <a:off x="258353" y="712289"/>
            <a:ext cx="63781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Can Word_count help distinguish Topics </a:t>
            </a:r>
            <a:r>
              <a:rPr lang="en-US" sz="2400" b="1" dirty="0">
                <a:solidFill>
                  <a:schemeClr val="tx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?</a:t>
            </a:r>
            <a:endParaRPr lang="en-US" b="1" dirty="0">
              <a:solidFill>
                <a:schemeClr val="tx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DB7399-1E03-812F-F4D1-B6F64C32C8DE}"/>
              </a:ext>
            </a:extLst>
          </p:cNvPr>
          <p:cNvSpPr txBox="1"/>
          <p:nvPr/>
        </p:nvSpPr>
        <p:spPr>
          <a:xfrm>
            <a:off x="258353" y="5273741"/>
            <a:ext cx="11359905" cy="87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Word_count of all topics is dense between 200-350 hence, cannot distinguish between topics based on word_count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Same will be the result for length of news.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2B947A-7189-0A64-1C2E-C0E968227E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870" y="1276643"/>
            <a:ext cx="7110205" cy="379152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156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A4D660-FD65-077E-8C01-F8ADD565CC59}"/>
              </a:ext>
            </a:extLst>
          </p:cNvPr>
          <p:cNvSpPr/>
          <p:nvPr/>
        </p:nvSpPr>
        <p:spPr>
          <a:xfrm>
            <a:off x="1" y="0"/>
            <a:ext cx="11464415" cy="609600"/>
          </a:xfrm>
          <a:prstGeom prst="rect">
            <a:avLst/>
          </a:prstGeom>
          <a:gradFill flip="none" rotWithShape="1">
            <a:gsLst>
              <a:gs pos="0">
                <a:srgbClr val="FF6565">
                  <a:tint val="66000"/>
                  <a:satMod val="160000"/>
                  <a:alpha val="32000"/>
                </a:srgbClr>
              </a:gs>
              <a:gs pos="26000">
                <a:srgbClr val="FF6565">
                  <a:tint val="44500"/>
                  <a:satMod val="160000"/>
                </a:srgbClr>
              </a:gs>
              <a:gs pos="85000">
                <a:srgbClr val="FF6565">
                  <a:tint val="23500"/>
                  <a:satMod val="160000"/>
                  <a:alpha val="25000"/>
                </a:srgbClr>
              </a:gs>
              <a:gs pos="56000">
                <a:srgbClr val="FF6565">
                  <a:tint val="23500"/>
                  <a:satMod val="160000"/>
                </a:srgbClr>
              </a:gs>
              <a:gs pos="57000">
                <a:srgbClr val="FF6565">
                  <a:tint val="23500"/>
                  <a:satMod val="160000"/>
                </a:srgbClr>
              </a:gs>
              <a:gs pos="55000">
                <a:srgbClr val="FF6565">
                  <a:tint val="23500"/>
                  <a:satMod val="160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Montserrat" panose="00000500000000000000" pitchFamily="2" charset="0"/>
                <a:cs typeface="Times New Roman" panose="02020603050405020304" pitchFamily="18" charset="0"/>
              </a:rPr>
              <a:t>First Look of Data</a:t>
            </a:r>
            <a:endParaRPr lang="en-IN" sz="3200" b="1" dirty="0">
              <a:solidFill>
                <a:schemeClr val="bg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676025-54B6-E7E3-EE59-C221C985031B}"/>
              </a:ext>
            </a:extLst>
          </p:cNvPr>
          <p:cNvSpPr txBox="1"/>
          <p:nvPr/>
        </p:nvSpPr>
        <p:spPr>
          <a:xfrm>
            <a:off x="0" y="1177553"/>
            <a:ext cx="40158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How does the data look like </a:t>
            </a:r>
            <a:r>
              <a:rPr lang="en-US" sz="2400" b="1" dirty="0">
                <a:solidFill>
                  <a:schemeClr val="tx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?</a:t>
            </a:r>
            <a:endParaRPr lang="en-US" sz="2000" b="1" dirty="0">
              <a:solidFill>
                <a:schemeClr val="tx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84EFC44-39CE-9A50-695E-A60A1FE5F84A}"/>
              </a:ext>
            </a:extLst>
          </p:cNvPr>
          <p:cNvSpPr txBox="1"/>
          <p:nvPr/>
        </p:nvSpPr>
        <p:spPr>
          <a:xfrm>
            <a:off x="128015" y="4777482"/>
            <a:ext cx="82116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Dataset contains various characteristics which need to be cleaned , to focus on just the words that may prove to be important for model implementation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F62A85-926B-409A-046A-545FB6B37B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1000"/>
                    </a14:imgEffect>
                    <a14:imgEffect>
                      <a14:brightnessContrast bright="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988275"/>
            <a:ext cx="12192000" cy="244015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9B2423A-B737-7B99-4A53-173992C4CD56}"/>
              </a:ext>
            </a:extLst>
          </p:cNvPr>
          <p:cNvSpPr/>
          <p:nvPr/>
        </p:nvSpPr>
        <p:spPr>
          <a:xfrm>
            <a:off x="2054352" y="2359152"/>
            <a:ext cx="237744" cy="159096"/>
          </a:xfrm>
          <a:prstGeom prst="rect">
            <a:avLst/>
          </a:prstGeom>
          <a:noFill/>
          <a:ln w="1905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DBF907-FA18-B50B-FF7F-2B1045CCB2E4}"/>
              </a:ext>
            </a:extLst>
          </p:cNvPr>
          <p:cNvSpPr/>
          <p:nvPr/>
        </p:nvSpPr>
        <p:spPr>
          <a:xfrm>
            <a:off x="0" y="2359152"/>
            <a:ext cx="128016" cy="159096"/>
          </a:xfrm>
          <a:prstGeom prst="rect">
            <a:avLst/>
          </a:prstGeom>
          <a:noFill/>
          <a:ln w="1905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35E21C-BF93-5791-BE5C-3762D158D029}"/>
              </a:ext>
            </a:extLst>
          </p:cNvPr>
          <p:cNvSpPr/>
          <p:nvPr/>
        </p:nvSpPr>
        <p:spPr>
          <a:xfrm>
            <a:off x="908304" y="2999232"/>
            <a:ext cx="207264" cy="146304"/>
          </a:xfrm>
          <a:prstGeom prst="rect">
            <a:avLst/>
          </a:prstGeom>
          <a:noFill/>
          <a:ln w="1905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FE6F55-0D0A-07E8-C92E-E9D8361142C8}"/>
              </a:ext>
            </a:extLst>
          </p:cNvPr>
          <p:cNvSpPr/>
          <p:nvPr/>
        </p:nvSpPr>
        <p:spPr>
          <a:xfrm>
            <a:off x="0" y="3633216"/>
            <a:ext cx="128016" cy="159096"/>
          </a:xfrm>
          <a:prstGeom prst="rect">
            <a:avLst/>
          </a:prstGeom>
          <a:noFill/>
          <a:ln w="1905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13E96B-B022-310C-0388-1C7B571A8C35}"/>
              </a:ext>
            </a:extLst>
          </p:cNvPr>
          <p:cNvSpPr/>
          <p:nvPr/>
        </p:nvSpPr>
        <p:spPr>
          <a:xfrm>
            <a:off x="11201400" y="2518248"/>
            <a:ext cx="457200" cy="159096"/>
          </a:xfrm>
          <a:prstGeom prst="rect">
            <a:avLst/>
          </a:prstGeom>
          <a:noFill/>
          <a:ln w="1905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6335" y="0"/>
            <a:ext cx="1115665" cy="11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4761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2524</TotalTime>
  <Words>1244</Words>
  <Application>Microsoft Office PowerPoint</Application>
  <PresentationFormat>Widescreen</PresentationFormat>
  <Paragraphs>233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Arial</vt:lpstr>
      <vt:lpstr>Calibri</vt:lpstr>
      <vt:lpstr>Calisto MT</vt:lpstr>
      <vt:lpstr>Cambria</vt:lpstr>
      <vt:lpstr>Montserrat</vt:lpstr>
      <vt:lpstr>Times New Roman</vt:lpstr>
      <vt:lpstr>Trebuchet MS</vt:lpstr>
      <vt:lpstr>Wingdings</vt:lpstr>
      <vt:lpstr>Wingdings 2</vt:lpstr>
      <vt:lpstr>Slate</vt:lpstr>
      <vt:lpstr>Capstone Project - IV UNSUPERVISED LEARNING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- Regression Airbnb Bookings Analysis</dc:title>
  <dc:creator>Mayuri chougule std 7th A</dc:creator>
  <cp:lastModifiedBy>HP</cp:lastModifiedBy>
  <cp:revision>49</cp:revision>
  <dcterms:created xsi:type="dcterms:W3CDTF">2022-11-26T14:00:29Z</dcterms:created>
  <dcterms:modified xsi:type="dcterms:W3CDTF">2023-02-15T22:04:13Z</dcterms:modified>
</cp:coreProperties>
</file>